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0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15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298C-2E9E-4E3F-82C8-60A2EED58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7772400" cy="457200"/>
          </a:xfrm>
        </p:spPr>
        <p:txBody>
          <a:bodyPr/>
          <a:lstStyle>
            <a:lvl1pPr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5D4F1-CB37-4CE0-983C-8406904B2B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5000" y="1676400"/>
            <a:ext cx="5334000" cy="609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Chapter 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D01CB5-9945-4C9B-9918-8CA19A72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2590800"/>
            <a:ext cx="5334000" cy="914400"/>
          </a:xfrm>
        </p:spPr>
        <p:txBody>
          <a:bodyPr/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27A70-7FFF-4919-9745-58612D637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1E8C-669A-4FAF-AC57-930E4708D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0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1143000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3505200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11430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8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30079"/>
            <a:ext cx="7391400" cy="4572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009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heading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914400" y="4267200"/>
            <a:ext cx="7315200" cy="167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22138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3319598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97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17566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2895600"/>
            <a:ext cx="7315200" cy="16334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2800" y="4605202"/>
            <a:ext cx="7391400" cy="141459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4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Text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9184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2100398"/>
            <a:ext cx="7315200" cy="14048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2800" y="3581400"/>
            <a:ext cx="7391400" cy="9184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C20,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58C0E8-60FA-4BC0-AAD9-770871265AB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2800" y="4572000"/>
            <a:ext cx="7315200" cy="14048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71630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4876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_2-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463040"/>
            <a:ext cx="7391400" cy="4495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i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Murach's C++ 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0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143000"/>
            <a:ext cx="73152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2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143000"/>
            <a:ext cx="73152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143000"/>
            <a:ext cx="7315200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D9C3774-0346-4267-B01B-B6DD528B9FDC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914400" y="3810000"/>
            <a:ext cx="7315200" cy="205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062CE6-0142-4A17-BF14-B9B5257BF8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00400"/>
            <a:ext cx="7315200" cy="533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23910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27432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3892100"/>
            <a:ext cx="6934200" cy="2049956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99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1295400" y="2150899"/>
            <a:ext cx="6934200" cy="815635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38200" y="3347534"/>
            <a:ext cx="7391400" cy="149673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4982112"/>
            <a:ext cx="6934200" cy="885288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9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1143000"/>
            <a:ext cx="6934200" cy="3200400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0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89" r:id="rId3"/>
    <p:sldLayoutId id="2147483679" r:id="rId4"/>
    <p:sldLayoutId id="2147483686" r:id="rId5"/>
    <p:sldLayoutId id="2147483691" r:id="rId6"/>
    <p:sldLayoutId id="2147483680" r:id="rId7"/>
    <p:sldLayoutId id="2147483683" r:id="rId8"/>
    <p:sldLayoutId id="2147483681" r:id="rId9"/>
    <p:sldLayoutId id="2147483674" r:id="rId10"/>
    <p:sldLayoutId id="2147483687" r:id="rId11"/>
    <p:sldLayoutId id="2147483690" r:id="rId12"/>
    <p:sldLayoutId id="2147483676" r:id="rId13"/>
    <p:sldLayoutId id="2147483675" r:id="rId14"/>
    <p:sldLayoutId id="2147483684" r:id="rId15"/>
    <p:sldLayoutId id="2147483692" r:id="rId16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39E6-CBAB-4D34-86FB-7A3994E3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Murach’s</a:t>
            </a:r>
            <a:r>
              <a:rPr lang="en-US" dirty="0"/>
              <a:t> PHP and MySQL (4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4F3BF-E882-4FDD-BF7D-5A4B763B88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Chapter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16D83-BE49-4784-8094-3F5B09315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200" y="2590800"/>
            <a:ext cx="5943600" cy="914400"/>
          </a:xfrm>
        </p:spPr>
        <p:txBody>
          <a:bodyPr/>
          <a:lstStyle/>
          <a:p>
            <a:r>
              <a:rPr lang="en-US" dirty="0"/>
              <a:t>A database-driven website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4957F-70DD-4276-9D6A-A8EA860A9A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89623-2D1C-4227-9DEF-8261D6E5FD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90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E1EBFE-2184-4731-9AD3-A12011ED6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Home page for the Guitar Shop website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02160FD0-1E01-4CE2-BDA3-E7E530EEEE6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315200" cy="45223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9964E-7179-4D83-B987-6BFD73B6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58EE1-8594-4AF7-B9C3-3FC57C7A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5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6E3C15-4D4D-4C6F-9E71-C5421B65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0323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directory structure for the website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starting from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htdocs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book_apps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CD86EEBF-4580-4CA0-84F7-2177B3DF28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88036" y="1407902"/>
            <a:ext cx="4274564" cy="36974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4EDC1-767F-4A35-B259-1C1B337A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28C18-E9FE-483A-A9C0-A37FD2B1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3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88C0-9915-4345-9385-23A35623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Files in the application’s root directory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E8EDD-2684-4F4D-AC7A-6EE17CAEB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home_view.php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main.css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8A742-51DC-4211-8FF6-738042C6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C4800-46F4-42D5-BBCF-524BE0C6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1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4463-AE52-4B91-BE94-094A8CD2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util/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6F362-3754-4A00-B19B-61983DEB7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Get the document root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doc_root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(INPUT_SERVER, 'DOCUMENT_ROOT');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Get the application path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(INPUT_SERVER, 'REQUEST_URI');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explode('/',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app_path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'/' .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 . '/' .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[2] . '/';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Set the include path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set_include_path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doc_root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app_path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?&gt;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10344-81AC-4CCC-906D-A4A98425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785BD-9CF3-40F6-A31A-3AD55592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21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4802-7EBD-44AC-90E5-679BDFFD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view/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header.php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EB37B-0752-4CDB-BE92-9B81560F6E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 html&gt;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&lt;html&gt;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&lt;!-- the head section --&gt;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&lt;title&gt;My Guitar Shop&lt;/title&gt;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&lt;link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="stylesheet"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app_path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?&gt;main.css" 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&lt;!-- the body section --&gt;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&lt;header&gt;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&lt;h1&gt;My Guitar Shop&lt;/h1&gt;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&lt;/header&gt;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&lt;main&gt;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ED19C-B448-4C6C-8D36-2BC960CD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0BBCA-730C-4B7D-8D13-6B4824EF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8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40EB-BC3C-44EB-B363-F04274C9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view/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sidebar.php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DB3C8-9A5C-449D-AB00-3AF5DD138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&lt;aside&gt;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&lt;!-- These links are for testing only.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Remove them from a production application. --&gt;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&lt;h2&gt;Links&lt;/h2&gt;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&lt;a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app_path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"&gt;Home&lt;/a&gt;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&lt;a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app_path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'admin'; ?&gt;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Admin&lt;/a&gt;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1DF18-826D-4E7C-B8DA-70EB6464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16A8A-3604-45DF-B7EA-AC1CA94F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8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A8E6-1542-4458-B91F-F85944130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view/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sidebar.php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4E1F7-9C3D-41B7-910C-018CB3676F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&lt;h2&gt;Categories&lt;/h2&gt;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&lt;!-- display links for all categories --&gt;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foreach ($categories as $category) :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&lt;a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app_path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'catalog' .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'?action=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list_products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 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'&amp;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amp;category_id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=' 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$category-&gt;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$category-&gt;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&lt;/a&gt;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endforeach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&lt;li&gt;&amp;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nbsp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;&lt;/li&gt;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&lt;/aside&gt;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F7089-B82F-426A-80F0-6DAED0C5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ABB9B-5287-4029-AB32-77B64378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12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B04B-9670-4929-ADCC-0BE6B7F8D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view/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sidebar_admin.php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6FA93-092E-4A39-ABCD-F4D81C8E7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&lt;aside&gt;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&lt;h2&gt;Links&lt;/h2&gt;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&lt;a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app_path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"&gt;Home&lt;/a&gt;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&lt;a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app_path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'admin'; ?&gt;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Admin&lt;/a&gt;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88F54-4FB1-4BB2-9DB3-E29D9BA1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4C25B-B7F9-48D4-86C7-E02E985A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7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0C9B-E5F9-4FEA-AA88-3A86A38B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view/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sidebar_admin.php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DE533-9889-477A-A721-099712F01E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&lt;h2&gt;Categories&lt;/h2&gt;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&lt;!-- display links for all categories --&gt;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foreach ($categories as $category) :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&lt;a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app_path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'admin/product'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'?action=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list_products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 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'&amp;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amp;category_id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=' 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$category-&gt;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$category-&gt;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&lt;/a&gt;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endforeach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&lt;/aside&gt;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34939-2F31-47EA-B7AC-0E1CDC74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82DA4-DF02-4C24-90C6-76C1A0D3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1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1536-683D-4B7B-8FE5-CDCFDDCC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methods of the model/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94A0-8358-483C-95C1-F410B7CAF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function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getImageFilename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image_filename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$this-&gt;code . '_m.png';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return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image_filename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function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getImagePath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(string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app_path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image_path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app_path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'images/' 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$this-&gt;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getImageFilename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return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image_path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function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getImageAltText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image_alt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'Image: ' . $this-&gt;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getImageFilename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return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image_alt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C83B2-654E-473E-BF7F-B69BB775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B8BBB-EC5B-46E2-976D-658FFFF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3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7A47-4BC7-48E6-8297-399C1C18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EF283-2CC0-4A60-B68D-BEB2917F4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 database-driven websites using any of the skills in this chapter or this section.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a content management system for a database-driven application.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include files and the include path.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directory structure for a database-driven website.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E1EEA-6FB1-431E-A2FE-E2E9414E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AB87C-EFDC-414B-A0D3-A7CA2D52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1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33C0-E6A4-4E96-B272-5231D812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view/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97AE5-FDDC-45FF-8129-02768F8656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&lt;h1&gt;&lt;?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$product-&gt;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getName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?&gt;&lt;/h1&gt;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&lt;div id="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left_column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&lt;p&gt;&lt;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echo $product-&gt;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getImagePath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app_path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?&gt;"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alt="&lt;?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echo $product-&gt;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getImageAltText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?&gt;" /&gt;&lt;/p&gt;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&lt;/div&gt;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&lt;div id="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right_column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&lt;p&gt;&lt;b&gt;List Price:&lt;/b&gt;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'$' . $product-&gt;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getPrice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?&gt;&lt;/p&gt;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&lt;p&gt;&lt;b&gt;Discount:&lt;/b&gt;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$product-&gt;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getDiscountPercentFormatted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. '%'; ?&gt;&lt;/p&gt;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&lt;p&gt;&lt;b&gt;Your Price:&lt;/b&gt;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'$' 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$product-&gt;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getDiscountPriceFormatted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(You save 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'$' 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$product-&gt;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getDiscountAmountFormatted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?&gt;)&lt;/p&gt;</a:t>
            </a:r>
          </a:p>
          <a:p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D17D5-3ECA-4445-B4B2-B17CCA02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8EB96-0AF7-4271-BFD9-7E5DB25D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2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9371-5A52-4A05-8263-E14890679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view/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3FF02-CA88-4CD5-9317-7F54A1A7D1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&lt;form action="&lt;?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app_path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'cart' ?&gt;"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method="post"&gt;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&lt;input type="hidden" name="action" value="add"&gt;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&lt;input type="hidden" name="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value="&lt;?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$product-&gt;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&lt;b&gt;Quantity:&lt;/b&gt;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&lt;input type="text" name="quantity" value="1"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size="2"&gt;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&lt;input type="submit" value="Add to Cart"&gt;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&lt;/form&gt;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&lt;h2 class="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no_bottom_margin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"&gt;Description&lt;/h2&gt;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add_tags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($product-&gt;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getDescription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&lt;/div&gt;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5FDE1-161E-4A04-A3CD-71A96DAD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5ED80-A293-423F-BEA6-77C61BBF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72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4A0473-1E12-446B-B7AC-A774C88D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 List page: Product Catalog application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178BFB0C-2A27-46ED-9504-A57D6F1BDB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2999"/>
            <a:ext cx="7315200" cy="375411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35549-6736-49A7-AA2A-33F35558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34284-AD99-48F6-819E-8D63EEDF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29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F85591-44EF-41A7-9A79-1BFB650E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 View page: Product Catalog application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AE1F9EA0-23E1-4072-B227-B7988A0A649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8754" y="1142999"/>
            <a:ext cx="7158446" cy="47611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1440C-9F27-4B15-98C1-CC840493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89881-9B38-4291-BD43-CB5F6169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04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1A86-4A28-4387-A9B2-BFE0B255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catalog/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F1E06-D4D6-48FE-827D-2F707CD44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require_once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('../util/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require_once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('../util/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tags.php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require_once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('../model/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database.php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require_once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('../model/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product_db.php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require_once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('../model/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category_db.php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require_once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('../model/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require_once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('../model/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$action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'action');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($action == NULL)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$action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(INPUT_GET, 'action');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 ($action == NULL)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$action = 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list_products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F070F-5DE1-4E3D-8CDC-ABCED7DF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3AB14-E827-4413-85D2-458D7227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55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9EC0-52E3-405A-8613-6A91F204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catalog/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8E368-30A2-450C-9B2F-AD18C07931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696200" cy="4876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 ($action)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case 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list_products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// get current category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(INPUT_GET,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', FILTER_VALIDATE_INT);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if 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 NULL ||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=== FALSE)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   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// get categories and products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current_category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CategoryDB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getCategory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$categories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CategoryDB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getCategories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$products 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ProductDB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getProductsByCategory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// display view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include('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product_list.php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break;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B5BAA-FE98-40AC-ADD1-E8A4BAC2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5CB60-0CBB-4287-9C64-A8C091F3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28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95383-EE62-4E1C-87EA-21AFFCFE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catalog/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3)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CA135-8273-415C-9FC6-B8D01E2B30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467600" cy="4876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case 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view_product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$categories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CategoryDB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getCategories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// get product data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(INPUT_GET, 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FILTER_VALIDATE_INT);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$product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ProductDB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getProduct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// display product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include('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product_view.php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break;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?&gt;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99B14-A324-461D-9CD6-FD116167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36BAB-DE1C-447D-B1AE-E03D699F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12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6F9B-BEC7-4CA9-AEBE-69354AC2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catalog/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product_list.php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1F42-2E05-428D-8050-1D7F862270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'../view/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header.php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'../view/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sidebar.php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&lt;section&gt;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&lt;h1&gt;&lt;?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current_category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getName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?&gt;&lt;/h1&gt;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if (count($products) == 0) :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&gt;&lt;li&gt;There are no products in this category.&lt;/li&gt;&lt;/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else: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foreach ($products as $product) :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&lt;a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="?action=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view_product&amp;amp;product_id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echo $product-&gt;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$product-&gt;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getName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&lt;/a&gt;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endforeach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endif;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&lt;/section&gt;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'../view/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footer.php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 ?&gt;</a:t>
            </a:r>
          </a:p>
          <a:p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A9C72-3BAB-4B9E-8A39-AD592599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7F3AF-86D4-4C9E-AB21-ABA91A06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5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A12D-00B3-4CD9-8F56-30D05C7CB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catalog/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product_view.php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1AFF6-21A3-4E66-ABB8-F6A56A6FA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'../view/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header.php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'../view/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sidebar.php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&lt;section&gt;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&lt;!-- display product --&gt;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'../view/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&lt;/section&gt;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'../view/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footer.php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 ?&gt;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EF41B-971A-4CE4-BBF1-50C0AA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4764A-F655-4E49-9CBC-529E1F8A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21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B0B6DC-F6BF-4822-8496-6A166940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 View page: Product Manager application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C42A72B6-3E45-4CDF-B75D-1E4D18A2E51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3000" y="1143000"/>
            <a:ext cx="6155851" cy="4800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9EF1A-8998-4E4B-8D29-B396F3AD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B44D1-B553-4C6D-B3B3-9D4230A5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1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4C06-265B-4E02-B8B1-24763405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text that’s entered by the user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A6B5E-754E-46D5-AB5C-063CE5A8F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Fender Stratocaster is &lt;i&gt;the&lt;/i&gt; electric guitar design that changed the world. This guitar features a thicker bridge block for increased sustain and a more stable point of contact with the strings.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Features: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Thicker bridge block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3-ply parchment pick guard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Tinted neck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1FED2-C9B5-488F-98F3-B35DEAD1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3B84C-2E77-4072-A60F-D52A9091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40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7C0EFD-5738-4F52-B89F-0A5270A8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 Add/Edit page: Product Manager app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998A87AF-D213-4DF6-8583-BE75DFCA7C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315200" cy="44832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ECBF1-E765-4C59-B083-1952AEDE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992F6-EA3C-4A38-86E5-1C72B79F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57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01E9-EC6C-4598-8478-88E8E74AC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admin/product/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9E2FC-0651-4863-BD72-F2A641767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require_once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('../../util/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require_once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('../../util/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tags.php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require_once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('../../model/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database.php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require_once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('../../model/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product_db.php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require_once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('../../model/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category_db.php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require_once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('../../model/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require_once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('../../model/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$action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'action');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($action == NULL)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$action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(INPUT_GET, 'action');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 ($action == NULL)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$action =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list_products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FFDDE-6838-4451-916D-1CAEBC2F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F9DBF-ED14-45C6-88FB-9EC34167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90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CA3F-9B34-4E4A-9066-1EAAD984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admin/product/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A656F-29BB-491A-983B-CF67D7E4A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 ($action)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case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list_products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(INPUT_GET,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', FILTER_VALIDATE_INT);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if ($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=== FALSE ||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=== NULL)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$categories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CategoryDB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getCategories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  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current_category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CategoryDB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getCategory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$products 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ProductDB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getProductsByCategory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include('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product_list.php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break;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case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view_product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$categories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CategoryDB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getCategories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(INPUT_GET,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FILTER_VALIDATE_INT);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$product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ProductDB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getProduct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include('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product_view.php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break;</a:t>
            </a:r>
          </a:p>
          <a:p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BC8F6-5A52-4618-AF76-06C0F556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17E79-6DDD-42A5-8A04-F60504AC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87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F996-34C1-4580-BA96-C4D89A32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admin/product/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3)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8D676-A27C-4E88-887F-4C77C7D6F3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case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delete_product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', FILTER_VALIDATE_INT);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', FILTER_VALIDATE_INT);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ProductDB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deleteProduct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header("Location: .?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break;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case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show_add_edit_form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$categories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CategoryDB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getCategories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(INPUT_GET,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FILTER_VALIDATE_INT);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if ($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 NULL)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', FILTER_VALIDATE_INT);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if (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isset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$product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ProductDB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getProduct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include('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product_add_edit.php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break;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EF0D5-048B-4AEC-8FBF-DED686C9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D77FA-C719-4DE7-AF1D-561C01AA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9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F99D-B0DF-4109-B1DA-8CCA7768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admin/product/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4)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88A36-5EA7-4B80-BA6B-84222F065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case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add_product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':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', FILTER_VALIDATE_INT);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$code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'code');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$name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'name');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$description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'description');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$price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'price',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FILTER_VALIDATE_FLOAT);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INPUT_POST,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FILTER_VALIDATE_FLOAT);        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C70A7-CE02-493D-AA4D-0A6DB0DC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6AB55-6E0E-473B-82D6-E821B50F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7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55EB7-6F62-40F4-B96B-6C75638B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admin/product/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5)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7FC59-2ED3-4519-A36A-FD533E0363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if ($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=== FALSE ||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$code == NULL || $name == NULL ||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$description == NULL ||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$price === FALSE ||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=== FALSE) {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$error = 'Invalid product data.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Check all fields and try again.';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include('../../errors/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 else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$category = new Category($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"");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$product = new Product($category, $code,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$name, $description, $price,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ProductDB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addProduct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($product);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// display added product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header("Location: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.?action=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view_product&amp;product_id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break;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DC146-23FA-4045-9738-F5437871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4FA38-1F89-4489-99E8-E7491C77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26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CC2D-1E3B-43DC-BBDE-A5FB0B2A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admin/product/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6)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0227B-8CCC-445D-AEDF-E22A371992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case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update_product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FILTER_VALIDATE_INT);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FILTER_VALIDATE_INT);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$code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'code');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$name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'name');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$description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'description');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$price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'price',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FILTER_VALIDATE_FLOAT);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        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4F790-2F06-4BD8-ABE1-1A94CB5A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C4087-49F4-4AE6-A71D-F26702B9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0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AEE7-1F27-4368-9770-D84F71F6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admin/product/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7)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79F0C-8561-4F22-897A-8D4F7BE55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if ($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=== FALSE ||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=== FALSE ||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$code == NULL || $name == NULL ||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$description == NULL || $price === FALSE ||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=== FALSE) {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$error = 'Invalid product data.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Check all fields and try again.';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include('../../errors/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 else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$category = new Category($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"");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$product = new Product($category, $code, $name,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$description, $price,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$product-&gt;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ProductDB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updateProduct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($product);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// display updated product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header("Location: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.?action=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view_product&amp;product_id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break;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?&gt;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C5051-FA7A-4CDD-8E56-187FDF7B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8B7F6-76F0-4346-9289-9BD11BF5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08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89A2-6E55-461D-A2CA-B822BCA1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admin/product/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product_view.php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33854-3F49-43F7-952E-245D32345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543800" cy="4876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'../../view/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header.php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'../../view/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sidebar_admin.php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&lt;section&gt;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&lt;h1&gt;Product Manager - View Product&lt;/h1&gt;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&lt;!-- display product --&gt;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'../../view/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&lt;!-- display buttons --&gt;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&lt;div class="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last_paragraph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&lt;form action="." method="post"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id="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edit_button_form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&lt;input type="hidden" name="action"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value="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show_add_edit_form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&lt;input type="hidden" name="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value="&lt;?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$product-&gt;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?&gt;" 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&lt;input type="hidden" name="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value="&lt;?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echo $product-&gt;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getCategory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?&gt;" 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&lt;input type="submit" value="Edit Product" 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&lt;/form&gt;</a:t>
            </a:r>
          </a:p>
          <a:p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D7484-4F9F-49F2-AA79-2B51CB58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198EC-D202-4E30-A996-D130F246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09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2ED8-2BDA-42AB-9F1B-BAE7EABD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admin/product/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product_view.php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03773-4BC1-451F-8A68-244A8688D6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467600" cy="4876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&lt;form action="." method="post" 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&lt;input type="hidden" name="action"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value="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delete_product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&lt;input type="hidden" name="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value="&lt;?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$product-&gt;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?&gt;" 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&lt;input type="hidden" name="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value="&lt;?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echo $product-&gt;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getCategory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()-&gt;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?&gt;" 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&lt;input type="submit" value="Delete Product"/&gt;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&lt;/form&gt;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&lt;/div&gt;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&lt;/section&gt;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'../../view/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footer.php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0B4E2-5E1C-4AA2-B663-102F1249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91465-F93C-40AD-8C38-EA307C29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2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8600-D91C-425C-891D-B3BED857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HTML that’s generated by the system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A811-807C-4538-8B2B-32D0E3CD08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&lt;p&gt;The Fender Stratocaster is &lt;i&gt;the&lt;/i&gt; electric guitar design that changed the world. This guitar features a thicker bridge block for increased sustain and a more stable point of contact with the strings.&lt;/p&gt;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&lt;p&gt;Features:&lt;/p&gt;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&lt;li&gt;Thicker bridge block&lt;/li&gt;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&lt;li&gt;3-ply parchment pick guard&lt;/li&gt;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&lt;li&gt;Tinted neck&lt;/li&gt;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A8AD8-6394-4D94-BC91-62AFDDB6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99263-D586-4E0E-B50A-ABBFDE7A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78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6433BF-A733-4A85-A9A2-B96F46B3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2390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admin/product/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product_add_edit.php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1)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52167-9C88-4C2D-9FC8-91096C3A3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'../../view/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header.php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'../../view/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sidebar_admin.php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isset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($product))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heading_text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'Edit Product';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$action = 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update_product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$product-&gt;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getCategory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$code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htmlspecialchars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($product-&gt;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getCode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$name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htmlspecialchars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($product-&gt;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$price = $product-&gt;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$discount = $product-&gt;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getDiscountPercent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$description 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htmlspecialchars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($product-&gt;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getDescription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EEA9A-53EE-4833-A302-41233B60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58948-0033-4A07-B12B-161F2252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70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760FE-E650-4CF4-981A-780088F8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product_add_edit.php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67900-831E-4FC1-B575-590FFE4B5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else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heading_text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'Add Product';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$action = 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add_product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$code = '';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$name = '';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$price = '';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$discount = '';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$description = '';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?&gt;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37A7F-6CAA-4375-88EE-B326E545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79296-0A29-4261-AEDE-B1FD8CDF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55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D5A5-DA4E-420C-94BF-FF7DBC50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product_add_edit.php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3)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BC71E-6DE7-4426-AFEA-5F1413806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543800" cy="4876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&lt;section&gt;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&lt;h1&gt;Product Manager - 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heading_text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?&gt;&lt;/h1&gt;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&lt;form action="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method="post"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id="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add_edit_product_form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&lt;input type="hidden" name="action"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value="&lt;?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$action; ?&gt;" 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&lt;input type="hidden" name="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value="&lt;?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?&gt;" 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&lt;input type="hidden" name="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value="&lt;?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?&gt;" 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&lt;label&gt;Category:&lt;/label&gt;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&lt;select name="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foreach ($categories as $category) 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$selected = '';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if ($category-&gt;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==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category_id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$selected = 'selected';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?&gt;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31AF2-C5CB-4081-BA3A-27B669B8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02DD9-2774-43B2-A167-08886C86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03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C01D-A446-4A0A-A77C-A12B0EE5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product_add_edit.php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4)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BEB54-7E51-4C1C-95DA-1863035AD1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&lt;option value="&lt;?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echo $category-&gt;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?&gt;"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$selected; ?&gt;&gt;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$category-&gt;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&lt;/option&gt;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endforeach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&lt;/select&gt;&lt;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&lt;label&gt;Code:&lt;/label&gt;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&lt;input type="text" name="code"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value="&lt;?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$code; ?&gt;"&gt;&lt;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&lt;label&gt;Name:&lt;/label&gt;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&lt;input type="text" name="name"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value="&lt;?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$name; ?&gt;"&gt;&lt;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&lt;label&gt;List Price:&lt;/label&gt;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&lt;input type="text" name="price"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value="&lt;?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$price; ?&gt;"&gt;&lt;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6F9D3-2200-48FF-9D7E-D6C3F0D7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5C2C5-B40F-4D76-B8BD-C08B6EA6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83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1CEB-A3F5-4933-9427-5E0852426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product_add_edit.php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5)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E73A0-4945-459D-A8AB-F1F32E5FE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&lt;label&gt;Discount Percent:&lt;/label&gt;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&lt;input type="text" name="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value="&lt;?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$discount; ?&gt;"&gt;&lt;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&lt;label&gt;Description:&lt;/label&gt;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textarea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name="description" rows="10"&gt;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$description; ?&gt;&lt;/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textarea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&lt;label&gt;&amp;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nbsp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&lt;input type="submit" value="Submit"&gt;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&lt;/form&gt;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52A04-A047-4156-8E35-C3A03247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3BB79-CBCA-48AF-A6F9-C6D1E780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8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E65E-9CE0-47B0-A50A-40859B67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product_add_edit.php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6)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2CE0D-AABF-4391-90FA-7FB5820EFA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543800" cy="4876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&lt;div id="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formatting_directions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&lt;h2&gt;How to format the Description entry&lt;/h2&gt;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&lt;li&gt;Use two returns to start a new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paragraph.&lt;/li&gt;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&lt;li&gt;Use an asterisk to mark items in a bulleted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list.&lt;/li&gt;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&lt;li&gt;Use one return between items in a bulleted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list.&lt;/li&gt;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&lt;li&gt;Use standard HMTL tags for bold and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italics.&lt;/li&gt;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&lt;/div&gt;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&lt;/section&gt;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'../../view/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footer.php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 ?&gt;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A4032-E104-43B3-8CEF-F7327A7F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34E6D-7682-452E-AB9A-6E6FEA20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9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54CB-DE5F-4623-8C5B-F7788318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rules for this content management system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0223E-8991-4D41-B54A-1BEB8CB11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two returns to start a new paragraph.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an asterisk to mark items in a bulleted list.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one return between items in a bulleted list.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standard HMTL tags for bold and italics.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02CF2-4F0C-4EB2-88B9-E735F35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A9E9B-7A80-4635-B748-9DB9E8DB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2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C471-3CF6-41D5-9EE3-4AA0392D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util/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tags.php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3A6F5-952A-48E1-A358-0EFD7C668A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add_tags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($text)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Convert return characters to the Unix new lines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Convert Windows characters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$text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str_replace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("\r\n", "\n", $text);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Convert macOS characters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$text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str_replace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("\r", "\n", $text);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Get an array of paragraphs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$paragraphs = explode("\n\n", $text);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0E0AF-9B2F-4969-89C0-49074395F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AA88F-1197-4D43-8AA1-E81FF373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7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D30D-306F-47EC-9A66-1B90A28E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util/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tags.php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8AD69-D322-467B-94DF-E1F5D63E6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Add tags to each paragraph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$text = '';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foreach($paragraphs as $p)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$p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ltrim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($p);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first_char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($p, 0, 1);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if 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first_char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 '*')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// Add 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and &lt;li&gt; tags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$p = '&lt;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 . $p . '&lt;/li&gt;&lt;/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$p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str_replace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("*", '&lt;li&gt;', $p);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$p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str_replace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("\n", '&lt;/li&gt;', $p);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 else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// Add &lt;p&gt; tags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$p = '&lt;p&gt;' . $p . '&lt;/p&gt;';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$text .= $p;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return $text;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1B7D7-2DDE-43A0-9DEA-B9710E10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3D5E6-B213-4552-BD99-46D7E7D0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8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8828-DE8E-4304-ACC3-2267D720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util/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tags.php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3)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5ABE3-10EB-4D76-8328-AB707AA75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get_first_paragraph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($text)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text_with_tags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add_tags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($text);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$i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strpos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text_with_tags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"&lt;/p&gt;");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return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text_with_tags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3, $i-3);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?&gt;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D4C69-C0E1-4E00-87ED-1FA04434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BD1041-BB41-42D0-992B-811A69F9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2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C33C-07DB-4C19-8EF8-81EA2DB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 statements that use the tag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13314-A4CF-4989-9CC6-9FEA44B373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description_with_tags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add_tags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($product-&gt;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getDescription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echo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get_first_paragraph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($product-&gt;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getDescription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 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5AD44-24A9-4991-BF72-39948031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4F7A1-59C0-4439-82F5-2702D90A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C20,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11381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MA accessible slides - new format.potx" id="{559EF3C0-4B4D-4009-8932-B7E9BB24B956}" vid="{207E6EB6-5B63-4C91-9F06-4D6B6B3F1B0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MMA accessible slides - new format</Template>
  <TotalTime>1104</TotalTime>
  <Words>4830</Words>
  <Application>Microsoft Office PowerPoint</Application>
  <PresentationFormat>On-screen Show (4:3)</PresentationFormat>
  <Paragraphs>665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Arial Narrow</vt:lpstr>
      <vt:lpstr>Courier New</vt:lpstr>
      <vt:lpstr>Symbol</vt:lpstr>
      <vt:lpstr>Times New Roman</vt:lpstr>
      <vt:lpstr>Master slides_with_titles_logo</vt:lpstr>
      <vt:lpstr>Murach’s PHP and MySQL (4th Edition)</vt:lpstr>
      <vt:lpstr>Objectives</vt:lpstr>
      <vt:lpstr>The text that’s entered by the user</vt:lpstr>
      <vt:lpstr>The HTML that’s generated by the system</vt:lpstr>
      <vt:lpstr>The rules for this content management system</vt:lpstr>
      <vt:lpstr>The util/tags.php file (part 1)</vt:lpstr>
      <vt:lpstr>The util/tags.php file (part 2)</vt:lpstr>
      <vt:lpstr>The util/tags.php file (part 3)</vt:lpstr>
      <vt:lpstr>Code statements that use the tag functions</vt:lpstr>
      <vt:lpstr>The Home page for the Guitar Shop website</vt:lpstr>
      <vt:lpstr>The directory structure for the website  starting from htdocs/book_apps</vt:lpstr>
      <vt:lpstr>Files in the application’s root directory</vt:lpstr>
      <vt:lpstr>The util/main.php file</vt:lpstr>
      <vt:lpstr>The view/header.php file</vt:lpstr>
      <vt:lpstr>The view/sidebar.php file (part 1)</vt:lpstr>
      <vt:lpstr>The view/sidebar.php file (part 2)</vt:lpstr>
      <vt:lpstr>The view/sidebar_admin.php file (part 1)</vt:lpstr>
      <vt:lpstr>The view/sidebar_admin.php file (part 2)</vt:lpstr>
      <vt:lpstr>Three methods of the model/product.php file</vt:lpstr>
      <vt:lpstr>The view/product.php file (part 1)</vt:lpstr>
      <vt:lpstr>The view/product.php file (part 2)</vt:lpstr>
      <vt:lpstr>Product List page: Product Catalog application</vt:lpstr>
      <vt:lpstr>Product View page: Product Catalog application</vt:lpstr>
      <vt:lpstr>The catalog/index.php file (part 1)</vt:lpstr>
      <vt:lpstr>The catalog/index.php file (part 2)</vt:lpstr>
      <vt:lpstr>The catalog/index.php file (part 3)</vt:lpstr>
      <vt:lpstr>The catalog/product_list.php file</vt:lpstr>
      <vt:lpstr>The catalog/product_view.php file</vt:lpstr>
      <vt:lpstr>Product View page: Product Manager application</vt:lpstr>
      <vt:lpstr>Product Add/Edit page: Product Manager app</vt:lpstr>
      <vt:lpstr>The admin/product/index.php file (part 1)</vt:lpstr>
      <vt:lpstr>The admin/product/index.php file (part 2)</vt:lpstr>
      <vt:lpstr>The admin/product/index.php file (part 3)</vt:lpstr>
      <vt:lpstr>The admin/product/index.php file (part 4)</vt:lpstr>
      <vt:lpstr>The admin/product/index.php file (part 5)</vt:lpstr>
      <vt:lpstr>The admin/product/index.php file (part 6)</vt:lpstr>
      <vt:lpstr>The admin/product/index.php file (part 7)</vt:lpstr>
      <vt:lpstr>The admin/product/product_view.php file (part 1)</vt:lpstr>
      <vt:lpstr>The admin/product/product_view.php file (part 2)</vt:lpstr>
      <vt:lpstr>The admin/product/product_add_edit.php file (part 1)</vt:lpstr>
      <vt:lpstr>The product_add_edit.php file (part 2)</vt:lpstr>
      <vt:lpstr>The product_add_edit.php file (part 3)</vt:lpstr>
      <vt:lpstr>The product_add_edit.php file (part 4)</vt:lpstr>
      <vt:lpstr>The product_add_edit.php file (part 5)</vt:lpstr>
      <vt:lpstr>The product_add_edit.php file (part 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Murach’s PHP and MySQL (4th Edition)</dc:title>
  <dc:creator>Anne Boehm</dc:creator>
  <cp:lastModifiedBy>Anne Boehm</cp:lastModifiedBy>
  <cp:revision>112</cp:revision>
  <cp:lastPrinted>2016-01-14T23:03:16Z</cp:lastPrinted>
  <dcterms:created xsi:type="dcterms:W3CDTF">2022-04-04T18:14:02Z</dcterms:created>
  <dcterms:modified xsi:type="dcterms:W3CDTF">2022-04-20T18:09:48Z</dcterms:modified>
</cp:coreProperties>
</file>